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Kollektif" charset="1" panose="020B0604020101010102"/>
      <p:regular r:id="rId11"/>
    </p:embeddedFont>
    <p:embeddedFont>
      <p:font typeface="Kollektif Bold" charset="1" panose="020B0604020101010102"/>
      <p:regular r:id="rId12"/>
    </p:embeddedFont>
    <p:embeddedFont>
      <p:font typeface="Kollektif Italics" charset="1" panose="020B0604020101010102"/>
      <p:regular r:id="rId13"/>
    </p:embeddedFont>
    <p:embeddedFont>
      <p:font typeface="Kollektif Bold Italics" charset="1" panose="020B0604020101010102"/>
      <p:regular r:id="rId14"/>
    </p:embeddedFont>
    <p:embeddedFont>
      <p:font typeface="League Spartan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Lato" charset="1" panose="020F0502020204030203"/>
      <p:regular r:id="rId34"/>
    </p:embeddedFont>
    <p:embeddedFont>
      <p:font typeface="Lato Bold" charset="1" panose="020F0502020204030203"/>
      <p:regular r:id="rId35"/>
    </p:embeddedFont>
    <p:embeddedFont>
      <p:font typeface="Lato Italics" charset="1" panose="020F0502020204030203"/>
      <p:regular r:id="rId36"/>
    </p:embeddedFont>
    <p:embeddedFont>
      <p:font typeface="Lato Bold Italics" charset="1" panose="020F0502020204030203"/>
      <p:regular r:id="rId37"/>
    </p:embeddedFont>
    <p:embeddedFont>
      <p:font typeface="Lato Thin" charset="1" panose="020F0502020204030203"/>
      <p:regular r:id="rId38"/>
    </p:embeddedFont>
    <p:embeddedFont>
      <p:font typeface="Lato Thin Italics" charset="1" panose="020F0502020204030203"/>
      <p:regular r:id="rId39"/>
    </p:embeddedFont>
    <p:embeddedFont>
      <p:font typeface="Lato Light" charset="1" panose="020F0502020204030203"/>
      <p:regular r:id="rId40"/>
    </p:embeddedFont>
    <p:embeddedFont>
      <p:font typeface="Lato Light Italics" charset="1" panose="020F0502020204030203"/>
      <p:regular r:id="rId41"/>
    </p:embeddedFont>
    <p:embeddedFont>
      <p:font typeface="Lato Heavy" charset="1" panose="020F0502020204030203"/>
      <p:regular r:id="rId42"/>
    </p:embeddedFont>
    <p:embeddedFont>
      <p:font typeface="Lato Heavy Italics" charset="1" panose="020F05020202040302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4275006"/>
            <a:ext cx="8771263" cy="134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85"/>
              </a:lnSpc>
              <a:spcBef>
                <a:spcPct val="0"/>
              </a:spcBef>
            </a:pPr>
            <a:r>
              <a:rPr lang="en-US" sz="7846">
                <a:solidFill>
                  <a:srgbClr val="000000"/>
                </a:solidFill>
                <a:latin typeface="Lato Bold"/>
              </a:rPr>
              <a:t>RENTAL WEB-APP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2933067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PROPIFY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5400000">
            <a:off x="3101805" y="7983133"/>
            <a:ext cx="1359818" cy="266864"/>
          </a:xfrm>
          <a:custGeom>
            <a:avLst/>
            <a:gdLst/>
            <a:ahLst/>
            <a:cxnLst/>
            <a:rect r="r" b="b" t="t" l="l"/>
            <a:pathLst>
              <a:path h="266864" w="1359818">
                <a:moveTo>
                  <a:pt x="1359817" y="266865"/>
                </a:moveTo>
                <a:lnTo>
                  <a:pt x="0" y="266865"/>
                </a:lnTo>
                <a:lnTo>
                  <a:pt x="0" y="0"/>
                </a:lnTo>
                <a:lnTo>
                  <a:pt x="1359817" y="0"/>
                </a:lnTo>
                <a:lnTo>
                  <a:pt x="1359817" y="26686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10421" y="7360457"/>
            <a:ext cx="9058345" cy="14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99"/>
              </a:lnSpc>
            </a:pPr>
            <a:r>
              <a:rPr lang="en-US" sz="2713">
                <a:solidFill>
                  <a:srgbClr val="000000"/>
                </a:solidFill>
                <a:latin typeface="Poppins"/>
              </a:rPr>
              <a:t>Mentor:</a:t>
            </a:r>
          </a:p>
          <a:p>
            <a:pPr>
              <a:lnSpc>
                <a:spcPts val="3799"/>
              </a:lnSpc>
            </a:pPr>
            <a:r>
              <a:rPr lang="en-US" sz="2713">
                <a:solidFill>
                  <a:srgbClr val="000000"/>
                </a:solidFill>
                <a:latin typeface="Poppins"/>
              </a:rPr>
              <a:t>Aditya Makwe</a:t>
            </a:r>
          </a:p>
          <a:p>
            <a:pPr>
              <a:lnSpc>
                <a:spcPts val="3799"/>
              </a:lnSpc>
              <a:spcBef>
                <a:spcPct val="0"/>
              </a:spcBef>
            </a:pPr>
            <a:r>
              <a:rPr lang="en-US" sz="2713">
                <a:solidFill>
                  <a:srgbClr val="000000"/>
                </a:solidFill>
                <a:latin typeface="Poppins"/>
              </a:rPr>
              <a:t>Department Department of Computer Engineering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Sequence Diagram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11495" y="1178264"/>
            <a:ext cx="7538573" cy="8829307"/>
            <a:chOff x="0" y="0"/>
            <a:chExt cx="10051430" cy="117724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75543"/>
              <a:ext cx="10051430" cy="11196866"/>
            </a:xfrm>
            <a:custGeom>
              <a:avLst/>
              <a:gdLst/>
              <a:ahLst/>
              <a:cxnLst/>
              <a:rect r="r" b="b" t="t" l="l"/>
              <a:pathLst>
                <a:path h="11196866" w="10051430">
                  <a:moveTo>
                    <a:pt x="0" y="0"/>
                  </a:moveTo>
                  <a:lnTo>
                    <a:pt x="10051430" y="0"/>
                  </a:lnTo>
                  <a:lnTo>
                    <a:pt x="10051430" y="11196866"/>
                  </a:lnTo>
                  <a:lnTo>
                    <a:pt x="0" y="11196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3000"/>
              </a:blip>
              <a:stretch>
                <a:fillRect l="0" t="-4162" r="0" b="-130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98868" y="0"/>
              <a:ext cx="8815476" cy="11570313"/>
            </a:xfrm>
            <a:custGeom>
              <a:avLst/>
              <a:gdLst/>
              <a:ahLst/>
              <a:cxnLst/>
              <a:rect r="r" b="b" t="t" l="l"/>
              <a:pathLst>
                <a:path h="11570313" w="8815476">
                  <a:moveTo>
                    <a:pt x="0" y="0"/>
                  </a:moveTo>
                  <a:lnTo>
                    <a:pt x="8815477" y="0"/>
                  </a:lnTo>
                  <a:lnTo>
                    <a:pt x="8815477" y="11570313"/>
                  </a:lnTo>
                  <a:lnTo>
                    <a:pt x="0" y="1157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304" t="0" r="-3716" b="-2059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Technologies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88951" y="3989492"/>
            <a:ext cx="2727521" cy="2727521"/>
          </a:xfrm>
          <a:custGeom>
            <a:avLst/>
            <a:gdLst/>
            <a:ahLst/>
            <a:cxnLst/>
            <a:rect r="r" b="b" t="t" l="l"/>
            <a:pathLst>
              <a:path h="2727521" w="2727521">
                <a:moveTo>
                  <a:pt x="0" y="0"/>
                </a:moveTo>
                <a:lnTo>
                  <a:pt x="2727521" y="0"/>
                </a:lnTo>
                <a:lnTo>
                  <a:pt x="2727521" y="2727521"/>
                </a:lnTo>
                <a:lnTo>
                  <a:pt x="0" y="27275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93248" y="3989492"/>
            <a:ext cx="2386581" cy="2727521"/>
          </a:xfrm>
          <a:custGeom>
            <a:avLst/>
            <a:gdLst/>
            <a:ahLst/>
            <a:cxnLst/>
            <a:rect r="r" b="b" t="t" l="l"/>
            <a:pathLst>
              <a:path h="2727521" w="2386581">
                <a:moveTo>
                  <a:pt x="0" y="0"/>
                </a:moveTo>
                <a:lnTo>
                  <a:pt x="2386581" y="0"/>
                </a:lnTo>
                <a:lnTo>
                  <a:pt x="2386581" y="2727521"/>
                </a:lnTo>
                <a:lnTo>
                  <a:pt x="0" y="27275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56129" y="3989492"/>
            <a:ext cx="2441131" cy="2727521"/>
          </a:xfrm>
          <a:custGeom>
            <a:avLst/>
            <a:gdLst/>
            <a:ahLst/>
            <a:cxnLst/>
            <a:rect r="r" b="b" t="t" l="l"/>
            <a:pathLst>
              <a:path h="2727521" w="2441131">
                <a:moveTo>
                  <a:pt x="0" y="0"/>
                </a:moveTo>
                <a:lnTo>
                  <a:pt x="2441131" y="0"/>
                </a:lnTo>
                <a:lnTo>
                  <a:pt x="2441131" y="2727521"/>
                </a:lnTo>
                <a:lnTo>
                  <a:pt x="0" y="27275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73560" y="3989492"/>
            <a:ext cx="2928882" cy="2727521"/>
          </a:xfrm>
          <a:custGeom>
            <a:avLst/>
            <a:gdLst/>
            <a:ahLst/>
            <a:cxnLst/>
            <a:rect r="r" b="b" t="t" l="l"/>
            <a:pathLst>
              <a:path h="2727521" w="2928882">
                <a:moveTo>
                  <a:pt x="0" y="0"/>
                </a:moveTo>
                <a:lnTo>
                  <a:pt x="2928882" y="0"/>
                </a:lnTo>
                <a:lnTo>
                  <a:pt x="2928882" y="2727521"/>
                </a:lnTo>
                <a:lnTo>
                  <a:pt x="0" y="2727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17338" y="1762653"/>
            <a:ext cx="2134910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Front-end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17338" y="7050388"/>
            <a:ext cx="1978700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JavaScript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45340" y="7050388"/>
            <a:ext cx="1082397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89920" y="7050388"/>
            <a:ext cx="773549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CSS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55056" y="7050388"/>
            <a:ext cx="1576388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React Js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Technologies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54749" y="1844462"/>
            <a:ext cx="2915214" cy="600288"/>
            <a:chOff x="0" y="0"/>
            <a:chExt cx="3886952" cy="8003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6607" cy="800385"/>
            </a:xfrm>
            <a:custGeom>
              <a:avLst/>
              <a:gdLst/>
              <a:ahLst/>
              <a:cxnLst/>
              <a:rect r="r" b="b" t="t" l="l"/>
              <a:pathLst>
                <a:path h="800385" w="986607">
                  <a:moveTo>
                    <a:pt x="0" y="0"/>
                  </a:moveTo>
                  <a:lnTo>
                    <a:pt x="986607" y="0"/>
                  </a:lnTo>
                  <a:lnTo>
                    <a:pt x="986607" y="800385"/>
                  </a:lnTo>
                  <a:lnTo>
                    <a:pt x="0" y="800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283452" y="-64628"/>
              <a:ext cx="2603500" cy="840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6257E3"/>
                  </a:solidFill>
                  <a:latin typeface="Kollektif Bold"/>
                </a:rPr>
                <a:t>Back-end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901086" y="2426229"/>
            <a:ext cx="11511073" cy="5022938"/>
            <a:chOff x="0" y="0"/>
            <a:chExt cx="15348097" cy="6697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967686"/>
              <a:ext cx="8133246" cy="4066623"/>
            </a:xfrm>
            <a:custGeom>
              <a:avLst/>
              <a:gdLst/>
              <a:ahLst/>
              <a:cxnLst/>
              <a:rect r="r" b="b" t="t" l="l"/>
              <a:pathLst>
                <a:path h="4066623" w="8133246">
                  <a:moveTo>
                    <a:pt x="0" y="0"/>
                  </a:moveTo>
                  <a:lnTo>
                    <a:pt x="8133246" y="0"/>
                  </a:lnTo>
                  <a:lnTo>
                    <a:pt x="8133246" y="4066623"/>
                  </a:lnTo>
                  <a:lnTo>
                    <a:pt x="0" y="4066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006365" y="5900959"/>
              <a:ext cx="4120515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Google Firebase 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0314325" y="0"/>
              <a:ext cx="5033772" cy="5486400"/>
            </a:xfrm>
            <a:custGeom>
              <a:avLst/>
              <a:gdLst/>
              <a:ahLst/>
              <a:cxnLst/>
              <a:rect r="r" b="b" t="t" l="l"/>
              <a:pathLst>
                <a:path h="5486400" w="5033772">
                  <a:moveTo>
                    <a:pt x="0" y="0"/>
                  </a:moveTo>
                  <a:lnTo>
                    <a:pt x="5033772" y="0"/>
                  </a:lnTo>
                  <a:lnTo>
                    <a:pt x="503377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2233359" y="5900959"/>
              <a:ext cx="1195705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Java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Tools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54749" y="3327460"/>
            <a:ext cx="13172113" cy="4148203"/>
            <a:chOff x="0" y="0"/>
            <a:chExt cx="17562817" cy="5530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27341" cy="4227341"/>
            </a:xfrm>
            <a:custGeom>
              <a:avLst/>
              <a:gdLst/>
              <a:ahLst/>
              <a:cxnLst/>
              <a:rect r="r" b="b" t="t" l="l"/>
              <a:pathLst>
                <a:path h="4227341" w="4227341">
                  <a:moveTo>
                    <a:pt x="0" y="0"/>
                  </a:moveTo>
                  <a:lnTo>
                    <a:pt x="4227341" y="0"/>
                  </a:lnTo>
                  <a:lnTo>
                    <a:pt x="4227341" y="4227341"/>
                  </a:lnTo>
                  <a:lnTo>
                    <a:pt x="0" y="422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676853" y="0"/>
              <a:ext cx="4351514" cy="4090423"/>
            </a:xfrm>
            <a:custGeom>
              <a:avLst/>
              <a:gdLst/>
              <a:ahLst/>
              <a:cxnLst/>
              <a:rect r="r" b="b" t="t" l="l"/>
              <a:pathLst>
                <a:path h="4090423" w="4351514">
                  <a:moveTo>
                    <a:pt x="0" y="0"/>
                  </a:moveTo>
                  <a:lnTo>
                    <a:pt x="4351514" y="0"/>
                  </a:lnTo>
                  <a:lnTo>
                    <a:pt x="4351514" y="4090423"/>
                  </a:lnTo>
                  <a:lnTo>
                    <a:pt x="0" y="4090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477879" y="0"/>
              <a:ext cx="4084938" cy="4084938"/>
            </a:xfrm>
            <a:custGeom>
              <a:avLst/>
              <a:gdLst/>
              <a:ahLst/>
              <a:cxnLst/>
              <a:rect r="r" b="b" t="t" l="l"/>
              <a:pathLst>
                <a:path h="4084938" w="4084938">
                  <a:moveTo>
                    <a:pt x="0" y="0"/>
                  </a:moveTo>
                  <a:lnTo>
                    <a:pt x="4084938" y="0"/>
                  </a:lnTo>
                  <a:lnTo>
                    <a:pt x="4084938" y="4084938"/>
                  </a:lnTo>
                  <a:lnTo>
                    <a:pt x="0" y="4084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38382" y="4734646"/>
              <a:ext cx="3350578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Virtual Studio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912810" y="4734646"/>
              <a:ext cx="1879600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Git Hub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501762" y="4734646"/>
              <a:ext cx="4037171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Google Firestore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Project Demonstration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59172" y="2706194"/>
            <a:ext cx="14564170" cy="7140052"/>
          </a:xfrm>
          <a:custGeom>
            <a:avLst/>
            <a:gdLst/>
            <a:ahLst/>
            <a:cxnLst/>
            <a:rect r="r" b="b" t="t" l="l"/>
            <a:pathLst>
              <a:path h="7140052" w="14564170">
                <a:moveTo>
                  <a:pt x="0" y="0"/>
                </a:moveTo>
                <a:lnTo>
                  <a:pt x="14564170" y="0"/>
                </a:lnTo>
                <a:lnTo>
                  <a:pt x="14564170" y="7140052"/>
                </a:lnTo>
                <a:lnTo>
                  <a:pt x="0" y="7140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17338" y="1762653"/>
            <a:ext cx="357434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Front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Project Demonstration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60590" y="2587459"/>
            <a:ext cx="14865635" cy="6904907"/>
          </a:xfrm>
          <a:custGeom>
            <a:avLst/>
            <a:gdLst/>
            <a:ahLst/>
            <a:cxnLst/>
            <a:rect r="r" b="b" t="t" l="l"/>
            <a:pathLst>
              <a:path h="6904907" w="14865635">
                <a:moveTo>
                  <a:pt x="0" y="0"/>
                </a:moveTo>
                <a:lnTo>
                  <a:pt x="14865635" y="0"/>
                </a:lnTo>
                <a:lnTo>
                  <a:pt x="14865635" y="6904907"/>
                </a:lnTo>
                <a:lnTo>
                  <a:pt x="0" y="6904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17" r="0" b="-41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17338" y="1762653"/>
            <a:ext cx="357434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SignUp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Project Demonstration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59172" y="2710628"/>
            <a:ext cx="14564170" cy="7195767"/>
          </a:xfrm>
          <a:custGeom>
            <a:avLst/>
            <a:gdLst/>
            <a:ahLst/>
            <a:cxnLst/>
            <a:rect r="r" b="b" t="t" l="l"/>
            <a:pathLst>
              <a:path h="7195767" w="14564170">
                <a:moveTo>
                  <a:pt x="0" y="0"/>
                </a:moveTo>
                <a:lnTo>
                  <a:pt x="14564170" y="0"/>
                </a:lnTo>
                <a:lnTo>
                  <a:pt x="14564170" y="7195767"/>
                </a:lnTo>
                <a:lnTo>
                  <a:pt x="0" y="719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17338" y="1762653"/>
            <a:ext cx="357434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Sign In 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Project Demonstration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54749" y="2650031"/>
            <a:ext cx="13348494" cy="7037185"/>
          </a:xfrm>
          <a:custGeom>
            <a:avLst/>
            <a:gdLst/>
            <a:ahLst/>
            <a:cxnLst/>
            <a:rect r="r" b="b" t="t" l="l"/>
            <a:pathLst>
              <a:path h="7037185" w="13348494">
                <a:moveTo>
                  <a:pt x="0" y="0"/>
                </a:moveTo>
                <a:lnTo>
                  <a:pt x="13348494" y="0"/>
                </a:lnTo>
                <a:lnTo>
                  <a:pt x="13348494" y="7037186"/>
                </a:lnTo>
                <a:lnTo>
                  <a:pt x="0" y="7037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17338" y="1762653"/>
            <a:ext cx="357434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Explore Page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387350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Project Demonstration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54749" y="2645820"/>
            <a:ext cx="14268593" cy="7302445"/>
          </a:xfrm>
          <a:custGeom>
            <a:avLst/>
            <a:gdLst/>
            <a:ahLst/>
            <a:cxnLst/>
            <a:rect r="r" b="b" t="t" l="l"/>
            <a:pathLst>
              <a:path h="7302445" w="14268593">
                <a:moveTo>
                  <a:pt x="0" y="0"/>
                </a:moveTo>
                <a:lnTo>
                  <a:pt x="14268593" y="0"/>
                </a:lnTo>
                <a:lnTo>
                  <a:pt x="14268593" y="7302445"/>
                </a:lnTo>
                <a:lnTo>
                  <a:pt x="0" y="7302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17338" y="1762653"/>
            <a:ext cx="622247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Offers and Deals Page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53409" y="4356441"/>
            <a:ext cx="13058471" cy="1574117"/>
            <a:chOff x="0" y="0"/>
            <a:chExt cx="17411295" cy="20988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00025"/>
              <a:ext cx="17411295" cy="229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511"/>
                </a:lnSpc>
                <a:spcBef>
                  <a:spcPct val="0"/>
                </a:spcBef>
              </a:pPr>
              <a:r>
                <a:rPr lang="en-US" sz="10365">
                  <a:solidFill>
                    <a:srgbClr val="593C8F"/>
                  </a:solidFill>
                  <a:latin typeface="League Spartan"/>
                </a:rPr>
                <a:t>THANK YOU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V="true">
              <a:off x="3154907" y="1680963"/>
              <a:ext cx="11068961" cy="26809"/>
            </a:xfrm>
            <a:prstGeom prst="line">
              <a:avLst/>
            </a:prstGeom>
            <a:ln cap="flat" w="53619">
              <a:solidFill>
                <a:srgbClr val="593C8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3442078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Agenda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64274" y="24507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4274" y="350095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9"/>
                </a:lnTo>
                <a:lnTo>
                  <a:pt x="0" y="60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64274" y="4551143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9"/>
                </a:lnTo>
                <a:lnTo>
                  <a:pt x="0" y="60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64274" y="5601334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664274" y="6651524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9"/>
                </a:lnTo>
                <a:lnTo>
                  <a:pt x="0" y="60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64274" y="7701715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64274" y="8751906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68579" y="3888499"/>
            <a:ext cx="4493242" cy="4626247"/>
          </a:xfrm>
          <a:custGeom>
            <a:avLst/>
            <a:gdLst/>
            <a:ahLst/>
            <a:cxnLst/>
            <a:rect r="r" b="b" t="t" l="l"/>
            <a:pathLst>
              <a:path h="4626247" w="4493242">
                <a:moveTo>
                  <a:pt x="0" y="0"/>
                </a:moveTo>
                <a:lnTo>
                  <a:pt x="4493243" y="0"/>
                </a:lnTo>
                <a:lnTo>
                  <a:pt x="4493243" y="4626247"/>
                </a:lnTo>
                <a:lnTo>
                  <a:pt x="0" y="4626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567764" y="2210309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Team Members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67764" y="3260499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Project Brief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67764" y="4310791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Problem Domain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67764" y="5360881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Solution Domain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67764" y="6411071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Technologies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67764" y="7461363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Tools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67764" y="8511452"/>
            <a:ext cx="7700815" cy="84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Kollektif"/>
              </a:rPr>
              <a:t>Demonstration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30094" y="7421246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9"/>
                </a:lnTo>
                <a:lnTo>
                  <a:pt x="0" y="60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30094" y="5143500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30094" y="286307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68172" y="4248194"/>
            <a:ext cx="7141807" cy="4492846"/>
          </a:xfrm>
          <a:custGeom>
            <a:avLst/>
            <a:gdLst/>
            <a:ahLst/>
            <a:cxnLst/>
            <a:rect r="r" b="b" t="t" l="l"/>
            <a:pathLst>
              <a:path h="4492846" w="7141807">
                <a:moveTo>
                  <a:pt x="0" y="0"/>
                </a:moveTo>
                <a:lnTo>
                  <a:pt x="7141807" y="0"/>
                </a:lnTo>
                <a:lnTo>
                  <a:pt x="7141807" y="4492846"/>
                </a:lnTo>
                <a:lnTo>
                  <a:pt x="0" y="4492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Team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19681" y="2720197"/>
            <a:ext cx="7700815" cy="202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Abhin Koul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Computer Engineering </a:t>
            </a:r>
          </a:p>
          <a:p>
            <a:pPr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20C7102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19681" y="5000625"/>
            <a:ext cx="7700815" cy="202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Mohmmad Musaib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Computer Engineering </a:t>
            </a:r>
          </a:p>
          <a:p>
            <a:pPr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20C7139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19681" y="7278371"/>
            <a:ext cx="7700815" cy="202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Vibhu Mishra</a:t>
            </a: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Computer Engineering </a:t>
            </a:r>
          </a:p>
          <a:p>
            <a:pPr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20C7176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654749" y="2103041"/>
            <a:ext cx="966770" cy="784292"/>
          </a:xfrm>
          <a:custGeom>
            <a:avLst/>
            <a:gdLst/>
            <a:ahLst/>
            <a:cxnLst/>
            <a:rect r="r" b="b" t="t" l="l"/>
            <a:pathLst>
              <a:path h="784292" w="966770">
                <a:moveTo>
                  <a:pt x="0" y="0"/>
                </a:moveTo>
                <a:lnTo>
                  <a:pt x="966770" y="0"/>
                </a:lnTo>
                <a:lnTo>
                  <a:pt x="966770" y="784292"/>
                </a:lnTo>
                <a:lnTo>
                  <a:pt x="0" y="78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0526" y="2070689"/>
            <a:ext cx="7700815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Project Name: </a:t>
            </a:r>
            <a:r>
              <a:rPr lang="en-US" sz="3699">
                <a:solidFill>
                  <a:srgbClr val="5E57B4"/>
                </a:solidFill>
                <a:latin typeface="Kollektif"/>
              </a:rPr>
              <a:t>Propify-Web App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54749" y="3439783"/>
            <a:ext cx="966770" cy="784292"/>
          </a:xfrm>
          <a:custGeom>
            <a:avLst/>
            <a:gdLst/>
            <a:ahLst/>
            <a:cxnLst/>
            <a:rect r="r" b="b" t="t" l="l"/>
            <a:pathLst>
              <a:path h="784292" w="966770">
                <a:moveTo>
                  <a:pt x="0" y="0"/>
                </a:moveTo>
                <a:lnTo>
                  <a:pt x="966770" y="0"/>
                </a:lnTo>
                <a:lnTo>
                  <a:pt x="966770" y="784293"/>
                </a:lnTo>
                <a:lnTo>
                  <a:pt x="0" y="784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90526" y="3407431"/>
            <a:ext cx="7700815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Kollektif"/>
              </a:rPr>
              <a:t>Project Objective: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Project Brief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01612" y="4502150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93694" y="4325023"/>
            <a:ext cx="7700815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Digital Transformation in Real Estate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901612" y="5342256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93694" y="5165129"/>
            <a:ext cx="11485669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Centralized system for maintaining Real-estate system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890526" y="6182362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82608" y="6005235"/>
            <a:ext cx="12116478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Unified platform for property buyers, sellers, and renters,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890526" y="7022468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82608" y="6845341"/>
            <a:ext cx="11776692" cy="12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User authentication and authorization, ensuring a trustworthy login experience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901612" y="8443599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493694" y="8266471"/>
            <a:ext cx="11776692" cy="12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Bridge the gap between traditional practices and modern expectations.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54749" y="2113706"/>
            <a:ext cx="13365434" cy="1078231"/>
            <a:chOff x="0" y="0"/>
            <a:chExt cx="17820579" cy="1437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7620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2"/>
                  </a:lnTo>
                  <a:lnTo>
                    <a:pt x="0" y="520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74661" y="-133350"/>
              <a:ext cx="17045918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Real Estate Industry Challenges: Inefficiencies and fragmentation present in Real Estate.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54749" y="3534837"/>
            <a:ext cx="12045202" cy="497206"/>
            <a:chOff x="0" y="0"/>
            <a:chExt cx="16060269" cy="662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710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46044" y="-133350"/>
              <a:ext cx="15314225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User Interface Frustrations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65835" y="4374943"/>
            <a:ext cx="12708559" cy="497206"/>
            <a:chOff x="0" y="0"/>
            <a:chExt cx="16944746" cy="662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89442" y="-133350"/>
              <a:ext cx="16155304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Delayed Updates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65835" y="5215049"/>
            <a:ext cx="12368774" cy="497206"/>
            <a:chOff x="0" y="0"/>
            <a:chExt cx="16491699" cy="662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Complex User Authentication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54749" y="6055155"/>
            <a:ext cx="12368774" cy="497206"/>
            <a:chOff x="0" y="0"/>
            <a:chExt cx="16491699" cy="6629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Lack of Offer Visibility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76921" y="6895261"/>
            <a:ext cx="12368774" cy="497206"/>
            <a:chOff x="0" y="0"/>
            <a:chExt cx="16491699" cy="662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Inefficient Property Search and Data accuracy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676921" y="7735367"/>
            <a:ext cx="12368774" cy="497206"/>
            <a:chOff x="0" y="0"/>
            <a:chExt cx="16491699" cy="6629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User Discomfort and Lack of Trust.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676921" y="8575473"/>
            <a:ext cx="12368774" cy="497206"/>
            <a:chOff x="0" y="0"/>
            <a:chExt cx="16491699" cy="6629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Lack of Transparency and Inadequate Support.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2682914" y="3534837"/>
            <a:ext cx="4798114" cy="4406268"/>
          </a:xfrm>
          <a:custGeom>
            <a:avLst/>
            <a:gdLst/>
            <a:ahLst/>
            <a:cxnLst/>
            <a:rect r="r" b="b" t="t" l="l"/>
            <a:pathLst>
              <a:path h="4406268" w="4798114">
                <a:moveTo>
                  <a:pt x="0" y="0"/>
                </a:moveTo>
                <a:lnTo>
                  <a:pt x="4798114" y="0"/>
                </a:lnTo>
                <a:lnTo>
                  <a:pt x="4798114" y="4406268"/>
                </a:lnTo>
                <a:lnTo>
                  <a:pt x="0" y="4406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Problem Domain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54749" y="2113706"/>
            <a:ext cx="13365434" cy="497206"/>
            <a:chOff x="0" y="0"/>
            <a:chExt cx="17820579" cy="662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2"/>
                  </a:lnTo>
                  <a:lnTo>
                    <a:pt x="0" y="520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74661" y="-133350"/>
              <a:ext cx="17045918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User friendly interface for customer and Owner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76921" y="2894188"/>
            <a:ext cx="12045202" cy="497206"/>
            <a:chOff x="0" y="0"/>
            <a:chExt cx="16060269" cy="662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710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46044" y="-133350"/>
              <a:ext cx="15314225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Real-Time Data Updates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54749" y="3677144"/>
            <a:ext cx="12708559" cy="497206"/>
            <a:chOff x="0" y="0"/>
            <a:chExt cx="16944746" cy="662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89442" y="-133350"/>
              <a:ext cx="16155304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User Authentication and Authorization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76921" y="4460100"/>
            <a:ext cx="12368774" cy="497206"/>
            <a:chOff x="0" y="0"/>
            <a:chExt cx="16491699" cy="662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Offers and Discounts Section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76921" y="5243056"/>
            <a:ext cx="12368774" cy="497206"/>
            <a:chOff x="0" y="0"/>
            <a:chExt cx="16491699" cy="6629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Responsive Design and UI.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76921" y="6026012"/>
            <a:ext cx="12368774" cy="497206"/>
            <a:chOff x="0" y="0"/>
            <a:chExt cx="16491699" cy="662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Streamlining Property Transactions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676921" y="6808968"/>
            <a:ext cx="12368774" cy="497206"/>
            <a:chOff x="0" y="0"/>
            <a:chExt cx="16491699" cy="6629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Mobile Accessibility and Cloud Benefits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676921" y="7591924"/>
            <a:ext cx="12368774" cy="497206"/>
            <a:chOff x="0" y="0"/>
            <a:chExt cx="16491699" cy="6629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Global Authentication and Data Privacy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676921" y="8374879"/>
            <a:ext cx="12368774" cy="497206"/>
            <a:chOff x="0" y="0"/>
            <a:chExt cx="16491699" cy="6629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User Feedback Integration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3319379" y="2444750"/>
            <a:ext cx="3939921" cy="6960874"/>
          </a:xfrm>
          <a:custGeom>
            <a:avLst/>
            <a:gdLst/>
            <a:ahLst/>
            <a:cxnLst/>
            <a:rect r="r" b="b" t="t" l="l"/>
            <a:pathLst>
              <a:path h="6960874" w="3939921">
                <a:moveTo>
                  <a:pt x="0" y="0"/>
                </a:moveTo>
                <a:lnTo>
                  <a:pt x="3939921" y="0"/>
                </a:lnTo>
                <a:lnTo>
                  <a:pt x="3939921" y="6960874"/>
                </a:lnTo>
                <a:lnTo>
                  <a:pt x="0" y="6960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226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Solution Domain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6921" y="2894188"/>
            <a:ext cx="12045202" cy="1078231"/>
            <a:chOff x="0" y="0"/>
            <a:chExt cx="16060269" cy="1437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710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46044" y="-133350"/>
              <a:ext cx="15314225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Can create account and update his profile.</a:t>
              </a:r>
            </a:p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54749" y="3677144"/>
            <a:ext cx="12708559" cy="1078231"/>
            <a:chOff x="0" y="0"/>
            <a:chExt cx="16944746" cy="14376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89442" y="-133350"/>
              <a:ext cx="16155304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Adding new property and can also update the existing one</a:t>
              </a:r>
            </a:p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76921" y="4460100"/>
            <a:ext cx="12368774" cy="497206"/>
            <a:chOff x="0" y="0"/>
            <a:chExt cx="16491699" cy="662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Admin gets notified through E-mail for queries.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76921" y="5243056"/>
            <a:ext cx="12368774" cy="497206"/>
            <a:chOff x="0" y="0"/>
            <a:chExt cx="16491699" cy="662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Can manage offers and discounts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76921" y="6026012"/>
            <a:ext cx="12368774" cy="497206"/>
            <a:chOff x="0" y="0"/>
            <a:chExt cx="16491699" cy="6629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Can view all of the submitted feedbacks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76921" y="6808968"/>
            <a:ext cx="12368774" cy="497206"/>
            <a:chOff x="0" y="0"/>
            <a:chExt cx="16491699" cy="662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Can Upload Photos and Videos of the property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676921" y="7591924"/>
            <a:ext cx="12368774" cy="1078231"/>
            <a:chOff x="0" y="0"/>
            <a:chExt cx="16491699" cy="14376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789442" y="-133350"/>
              <a:ext cx="15702256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Log in and manage property listings from various devices, including desktops, laptops, tablets, and smartphones.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Project Description 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617338" y="1762653"/>
            <a:ext cx="1333976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4749" y="507088"/>
            <a:ext cx="9539760" cy="1043223"/>
            <a:chOff x="0" y="0"/>
            <a:chExt cx="2512529" cy="274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2529" cy="274758"/>
            </a:xfrm>
            <a:custGeom>
              <a:avLst/>
              <a:gdLst/>
              <a:ahLst/>
              <a:cxnLst/>
              <a:rect r="r" b="b" t="t" l="l"/>
              <a:pathLst>
                <a:path h="274758" w="2512529">
                  <a:moveTo>
                    <a:pt x="0" y="0"/>
                  </a:moveTo>
                  <a:lnTo>
                    <a:pt x="2512529" y="0"/>
                  </a:lnTo>
                  <a:lnTo>
                    <a:pt x="2512529" y="274758"/>
                  </a:lnTo>
                  <a:lnTo>
                    <a:pt x="0" y="274758"/>
                  </a:lnTo>
                  <a:close/>
                </a:path>
              </a:pathLst>
            </a:custGeom>
            <a:solidFill>
              <a:srgbClr val="D0C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2529" cy="32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6921" y="2894188"/>
            <a:ext cx="12045202" cy="1078231"/>
            <a:chOff x="0" y="0"/>
            <a:chExt cx="16060269" cy="14376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710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46044" y="-133350"/>
              <a:ext cx="15314225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Enjoy a user-friendly and intuitive interface</a:t>
              </a:r>
            </a:p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654749" y="3720921"/>
            <a:ext cx="390601" cy="390601"/>
          </a:xfrm>
          <a:custGeom>
            <a:avLst/>
            <a:gdLst/>
            <a:ahLst/>
            <a:cxnLst/>
            <a:rect r="r" b="b" t="t" l="l"/>
            <a:pathLst>
              <a:path h="390601" w="390601">
                <a:moveTo>
                  <a:pt x="0" y="0"/>
                </a:moveTo>
                <a:lnTo>
                  <a:pt x="390601" y="0"/>
                </a:lnTo>
                <a:lnTo>
                  <a:pt x="390601" y="390601"/>
                </a:lnTo>
                <a:lnTo>
                  <a:pt x="0" y="390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46831" y="3543794"/>
            <a:ext cx="13676511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Kollektif"/>
              </a:rPr>
              <a:t>Conduct property searches with filters for location, type &amp; price range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676921" y="4460100"/>
            <a:ext cx="12368774" cy="497206"/>
            <a:chOff x="0" y="0"/>
            <a:chExt cx="16491699" cy="6629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Register and log in securely using Google authorization.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676921" y="5243056"/>
            <a:ext cx="12368774" cy="1078231"/>
            <a:chOff x="0" y="0"/>
            <a:chExt cx="16491699" cy="14376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89442" y="-133350"/>
              <a:ext cx="15702256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View detailed property information, including descriptions, images, and prices.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654749" y="6607037"/>
            <a:ext cx="12368774" cy="497206"/>
            <a:chOff x="0" y="0"/>
            <a:chExt cx="16491699" cy="6629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Explore exclusive property-related offers and discounts.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654749" y="7389993"/>
            <a:ext cx="12368774" cy="497206"/>
            <a:chOff x="0" y="0"/>
            <a:chExt cx="16491699" cy="6629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89442" y="-133350"/>
              <a:ext cx="15702256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Can submit feedbacks and ratings.</a:t>
              </a:r>
              <a:r>
                <a:rPr lang="en-US" sz="3299">
                  <a:solidFill>
                    <a:srgbClr val="000000"/>
                  </a:solidFill>
                  <a:latin typeface="Kollektif"/>
                </a:rPr>
                <a:t>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654749" y="8172949"/>
            <a:ext cx="12368774" cy="1078231"/>
            <a:chOff x="0" y="0"/>
            <a:chExt cx="16491699" cy="14376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58370"/>
              <a:ext cx="520802" cy="520802"/>
            </a:xfrm>
            <a:custGeom>
              <a:avLst/>
              <a:gdLst/>
              <a:ahLst/>
              <a:cxnLst/>
              <a:rect r="r" b="b" t="t" l="l"/>
              <a:pathLst>
                <a:path h="520802" w="520802">
                  <a:moveTo>
                    <a:pt x="0" y="0"/>
                  </a:moveTo>
                  <a:lnTo>
                    <a:pt x="520802" y="0"/>
                  </a:lnTo>
                  <a:lnTo>
                    <a:pt x="520802" y="520801"/>
                  </a:lnTo>
                  <a:lnTo>
                    <a:pt x="0" y="5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789442" y="-133350"/>
              <a:ext cx="15702256" cy="157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Kollektif"/>
                </a:rPr>
                <a:t>Log in and manage property listings from various devices, including desktops, laptops, tablets, and smartphones.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100071" y="522922"/>
            <a:ext cx="7822125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593C8F"/>
                </a:solidFill>
                <a:latin typeface="Poppins Bold"/>
              </a:rPr>
              <a:t>Project Description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654749" y="1844462"/>
            <a:ext cx="739955" cy="600288"/>
          </a:xfrm>
          <a:custGeom>
            <a:avLst/>
            <a:gdLst/>
            <a:ahLst/>
            <a:cxnLst/>
            <a:rect r="r" b="b" t="t" l="l"/>
            <a:pathLst>
              <a:path h="600288" w="739955">
                <a:moveTo>
                  <a:pt x="0" y="0"/>
                </a:moveTo>
                <a:lnTo>
                  <a:pt x="739955" y="0"/>
                </a:lnTo>
                <a:lnTo>
                  <a:pt x="739955" y="600288"/>
                </a:lnTo>
                <a:lnTo>
                  <a:pt x="0" y="60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617338" y="1762653"/>
            <a:ext cx="3034070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6257E3"/>
                </a:solidFill>
                <a:latin typeface="Kollektif Bold"/>
              </a:rPr>
              <a:t>Customer User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49" y="212578"/>
            <a:ext cx="9539760" cy="1043223"/>
            <a:chOff x="0" y="0"/>
            <a:chExt cx="12719680" cy="13909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719680" cy="1390964"/>
              <a:chOff x="0" y="0"/>
              <a:chExt cx="2512529" cy="27475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2529" cy="274758"/>
              </a:xfrm>
              <a:custGeom>
                <a:avLst/>
                <a:gdLst/>
                <a:ahLst/>
                <a:cxnLst/>
                <a:rect r="r" b="b" t="t" l="l"/>
                <a:pathLst>
                  <a:path h="274758" w="2512529">
                    <a:moveTo>
                      <a:pt x="0" y="0"/>
                    </a:moveTo>
                    <a:lnTo>
                      <a:pt x="2512529" y="0"/>
                    </a:lnTo>
                    <a:lnTo>
                      <a:pt x="2512529" y="274758"/>
                    </a:lnTo>
                    <a:lnTo>
                      <a:pt x="0" y="274758"/>
                    </a:lnTo>
                    <a:close/>
                  </a:path>
                </a:pathLst>
              </a:custGeom>
              <a:solidFill>
                <a:srgbClr val="D0CC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2512529" cy="322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93763" y="68736"/>
              <a:ext cx="10429500" cy="1110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1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593C8F"/>
                  </a:solidFill>
                  <a:latin typeface="Poppins Bold"/>
                </a:rPr>
                <a:t>Use Case Diagram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20573" y="2038359"/>
            <a:ext cx="14855134" cy="7591332"/>
            <a:chOff x="0" y="0"/>
            <a:chExt cx="19806845" cy="101217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06845" cy="10121776"/>
            </a:xfrm>
            <a:custGeom>
              <a:avLst/>
              <a:gdLst/>
              <a:ahLst/>
              <a:cxnLst/>
              <a:rect r="r" b="b" t="t" l="l"/>
              <a:pathLst>
                <a:path h="10121776" w="19806845">
                  <a:moveTo>
                    <a:pt x="0" y="0"/>
                  </a:moveTo>
                  <a:lnTo>
                    <a:pt x="19806845" y="0"/>
                  </a:lnTo>
                  <a:lnTo>
                    <a:pt x="19806845" y="10121776"/>
                  </a:lnTo>
                  <a:lnTo>
                    <a:pt x="0" y="10121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27" t="-3833" r="0" b="-259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9724" y="235344"/>
              <a:ext cx="19657121" cy="9651089"/>
            </a:xfrm>
            <a:custGeom>
              <a:avLst/>
              <a:gdLst/>
              <a:ahLst/>
              <a:cxnLst/>
              <a:rect r="r" b="b" t="t" l="l"/>
              <a:pathLst>
                <a:path h="9651089" w="19657121">
                  <a:moveTo>
                    <a:pt x="0" y="0"/>
                  </a:moveTo>
                  <a:lnTo>
                    <a:pt x="19657121" y="0"/>
                  </a:lnTo>
                  <a:lnTo>
                    <a:pt x="19657121" y="9651089"/>
                  </a:lnTo>
                  <a:lnTo>
                    <a:pt x="0" y="965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89" t="-4553" r="-773" b="-455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DAFyqoSwwSg</dc:identifier>
  <dcterms:modified xsi:type="dcterms:W3CDTF">2011-08-01T06:04:30Z</dcterms:modified>
  <cp:revision>1</cp:revision>
  <dc:title>Propify Web App</dc:title>
</cp:coreProperties>
</file>